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789" r:id="rId3"/>
    <p:sldId id="938" r:id="rId4"/>
    <p:sldId id="940" r:id="rId5"/>
    <p:sldId id="939" r:id="rId6"/>
    <p:sldId id="941" r:id="rId7"/>
    <p:sldId id="795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7E7"/>
    <a:srgbClr val="FFFFFF"/>
    <a:srgbClr val="C1C3C3"/>
    <a:srgbClr val="0000FF"/>
    <a:srgbClr val="FF7070"/>
    <a:srgbClr val="979B9B"/>
    <a:srgbClr val="98949E"/>
    <a:srgbClr val="7FD7F7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4" autoAdjust="0"/>
    <p:restoredTop sz="90764" autoAdjust="0"/>
  </p:normalViewPr>
  <p:slideViewPr>
    <p:cSldViewPr snapToGrid="0">
      <p:cViewPr varScale="1">
        <p:scale>
          <a:sx n="102" d="100"/>
          <a:sy n="102" d="100"/>
        </p:scale>
        <p:origin x="6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5/7/2019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5/7/2019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#133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13 – 17, 2019, Reno, Nevada, US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57198"/>
            <a:ext cx="10327216" cy="8715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198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6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6EF57B1A-FC41-48B3-80D4-00FF3063FDB5}" type="datetimeFigureOut">
              <a:rPr lang="en-US" smtClean="0">
                <a:solidFill>
                  <a:prstClr val="white"/>
                </a:solidFill>
              </a:rPr>
              <a:pPr/>
              <a:t>5/7/2019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8" y="6356353"/>
            <a:ext cx="3860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9" y="6356353"/>
            <a:ext cx="2844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7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WG2, </a:t>
            </a:r>
            <a:r>
              <a:rPr lang="en-GB" sz="1000" b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13 – 17, 2019</a:t>
            </a:r>
            <a:endParaRPr lang="en-GB" altLang="zh-CN" sz="1000" b="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err="1" smtClean="0">
                <a:latin typeface="+mj-lt"/>
              </a:rPr>
              <a:t>S2</a:t>
            </a:r>
            <a:r>
              <a:rPr lang="en-US" altLang="zh-CN" sz="1200" b="1" dirty="0" smtClean="0">
                <a:latin typeface="+mj-lt"/>
              </a:rPr>
              <a:t>-1905537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07/05/2019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17133"/>
            <a:ext cx="7772400" cy="2815018"/>
          </a:xfrm>
        </p:spPr>
        <p:txBody>
          <a:bodyPr/>
          <a:lstStyle/>
          <a:p>
            <a:r>
              <a:rPr lang="en-US" altLang="zh-CN" dirty="0" smtClean="0"/>
              <a:t>Discussion </a:t>
            </a:r>
            <a:r>
              <a:rPr lang="en-US" altLang="zh-CN" dirty="0"/>
              <a:t>on </a:t>
            </a:r>
            <a:r>
              <a:rPr lang="en-US" altLang="zh-CN" dirty="0" smtClean="0"/>
              <a:t>Using Topology Info from OAM for Efficient Data Collection</a:t>
            </a:r>
            <a:r>
              <a:rPr lang="en-GB" altLang="zh-CN" sz="2800" dirty="0"/>
              <a:t/>
            </a:r>
            <a:br>
              <a:rPr lang="en-GB" altLang="zh-CN" sz="2800" dirty="0"/>
            </a:br>
            <a:r>
              <a:rPr lang="en-GB" altLang="zh-CN" sz="2800" dirty="0" smtClean="0"/>
              <a:t/>
            </a:r>
            <a:br>
              <a:rPr lang="en-GB" altLang="zh-CN" sz="2800" dirty="0" smtClean="0"/>
            </a:br>
            <a:r>
              <a:rPr lang="en-GB" sz="2800" dirty="0"/>
              <a:t>Huawei, </a:t>
            </a:r>
            <a:r>
              <a:rPr lang="en-GB" sz="2800" dirty="0" smtClean="0"/>
              <a:t>Hi</a:t>
            </a:r>
            <a:r>
              <a:rPr lang="en-US" altLang="zh-CN" sz="2800" dirty="0" smtClean="0"/>
              <a:t>S</a:t>
            </a:r>
            <a:r>
              <a:rPr lang="en-GB" sz="2800" dirty="0" err="1" smtClean="0"/>
              <a:t>ilicon</a:t>
            </a:r>
            <a:r>
              <a:rPr lang="en-US" sz="2800" dirty="0" smtClean="0"/>
              <a:t>, Orange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Background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33" y="1594096"/>
            <a:ext cx="5599937" cy="2008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891" y="1037230"/>
            <a:ext cx="64131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Observation 1) Data Collection can be either per </a:t>
            </a:r>
            <a:r>
              <a:rPr lang="en-GB" sz="1600" b="1" dirty="0" err="1" smtClean="0"/>
              <a:t>CellID</a:t>
            </a:r>
            <a:r>
              <a:rPr lang="en-GB" sz="1600" b="1" dirty="0" smtClean="0"/>
              <a:t> or TAI ID</a:t>
            </a:r>
            <a:endParaRPr lang="en-US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69642" y="4094327"/>
            <a:ext cx="65701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Observation 2) Current TS 28.552 Does not define PM Info per TAI</a:t>
            </a:r>
          </a:p>
          <a:p>
            <a:endParaRPr lang="en-GB" sz="1600" b="1" dirty="0"/>
          </a:p>
          <a:p>
            <a:r>
              <a:rPr lang="en-GB" sz="1600" b="1" dirty="0" smtClean="0"/>
              <a:t>Examples of Radio PM Clause 5.1 in TS 28.552 all per Cell:</a:t>
            </a:r>
          </a:p>
          <a:p>
            <a:endParaRPr lang="en-GB" sz="1600" b="1" dirty="0"/>
          </a:p>
          <a:p>
            <a:r>
              <a:rPr lang="en-GB" sz="1600" dirty="0"/>
              <a:t>Average delay DL </a:t>
            </a:r>
            <a:r>
              <a:rPr lang="en-GB" sz="1600" dirty="0" smtClean="0"/>
              <a:t>air-interface</a:t>
            </a:r>
          </a:p>
          <a:p>
            <a:r>
              <a:rPr lang="en-GB" sz="1600" dirty="0"/>
              <a:t>DL Total PRB </a:t>
            </a:r>
            <a:r>
              <a:rPr lang="en-GB" sz="1600" dirty="0" smtClean="0"/>
              <a:t>Usage</a:t>
            </a:r>
          </a:p>
          <a:p>
            <a:r>
              <a:rPr lang="en-GB" sz="1600" dirty="0" smtClean="0"/>
              <a:t>…</a:t>
            </a:r>
          </a:p>
          <a:p>
            <a:endParaRPr lang="en-GB" sz="1600" b="1" dirty="0" smtClean="0"/>
          </a:p>
          <a:p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12251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Problem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268179" y="3629077"/>
            <a:ext cx="2398956" cy="4760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0966" y="1258515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03629" y="1258515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26292" y="1258514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NWDAF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60683" y="1258513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OAM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051992" y="1632586"/>
            <a:ext cx="3982762" cy="3233250"/>
            <a:chOff x="2657026" y="1922316"/>
            <a:chExt cx="3982762" cy="2334625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657026" y="193976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879272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110594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639788" y="1922316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Arrow Connector 23"/>
          <p:cNvCxnSpPr/>
          <p:nvPr/>
        </p:nvCxnSpPr>
        <p:spPr>
          <a:xfrm>
            <a:off x="1060234" y="2017052"/>
            <a:ext cx="244532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2274238" y="2456407"/>
            <a:ext cx="1231322" cy="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87061" y="1701908"/>
            <a:ext cx="2591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=TA#A)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1505975" y="2230905"/>
            <a:ext cx="1969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=“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r>
              <a:rPr lang="en-GB" sz="1200" dirty="0" smtClean="0"/>
              <a:t>”)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80966" y="935279"/>
            <a:ext cx="1353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 err="1" smtClean="0"/>
              <a:t>AoI</a:t>
            </a:r>
            <a:r>
              <a:rPr lang="en-GB" sz="1050" dirty="0" smtClean="0"/>
              <a:t> = Area of Interest</a:t>
            </a:r>
            <a:endParaRPr lang="en-US" sz="1050" dirty="0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3508839" y="2239991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58034" y="1817394"/>
            <a:ext cx="1497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Subscribe(PM for TA#A”)</a:t>
            </a:r>
            <a:endParaRPr lang="en-US" sz="12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488139" y="2915461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537334" y="2503622"/>
            <a:ext cx="149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Subscribe(PM for 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CellID#c</a:t>
            </a:r>
            <a:r>
              <a:rPr lang="en-GB" sz="1200" dirty="0" smtClean="0"/>
              <a:t>”)</a:t>
            </a:r>
            <a:endParaRPr lang="en-US" sz="1200" dirty="0"/>
          </a:p>
        </p:txBody>
      </p:sp>
      <p:sp>
        <p:nvSpPr>
          <p:cNvPr id="33" name="Rectangle 32"/>
          <p:cNvSpPr/>
          <p:nvPr/>
        </p:nvSpPr>
        <p:spPr>
          <a:xfrm>
            <a:off x="4574058" y="3149953"/>
            <a:ext cx="984937" cy="4118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Collect Data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3500069" y="3963001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600246" y="3682867"/>
            <a:ext cx="1497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Notify PM TAI#A</a:t>
            </a:r>
            <a:endParaRPr lang="en-US" sz="1200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533686" y="4349757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33863" y="4134171"/>
            <a:ext cx="1497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Notify PM 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5950885" y="2138571"/>
            <a:ext cx="466707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Topology Info = TAI#A mapped to </a:t>
            </a:r>
            <a:r>
              <a:rPr lang="en-GB" sz="1600" dirty="0" err="1" smtClean="0"/>
              <a:t>CellID#b</a:t>
            </a:r>
            <a:r>
              <a:rPr lang="en-GB" sz="1600" dirty="0" smtClean="0"/>
              <a:t>, </a:t>
            </a:r>
            <a:r>
              <a:rPr lang="en-GB" sz="1600" dirty="0" err="1" smtClean="0"/>
              <a:t>CellID#c</a:t>
            </a:r>
            <a:r>
              <a:rPr lang="en-GB" sz="1600" dirty="0" smtClean="0"/>
              <a:t>, </a:t>
            </a:r>
            <a:r>
              <a:rPr lang="en-GB" sz="1600" dirty="0" err="1" smtClean="0"/>
              <a:t>CellID#d</a:t>
            </a:r>
            <a:endParaRPr lang="en-US" sz="1600" dirty="0"/>
          </a:p>
        </p:txBody>
      </p:sp>
      <p:cxnSp>
        <p:nvCxnSpPr>
          <p:cNvPr id="39" name="Straight Arrow Connector 38"/>
          <p:cNvCxnSpPr>
            <a:stCxn id="12" idx="6"/>
            <a:endCxn id="38" idx="1"/>
          </p:cNvCxnSpPr>
          <p:nvPr/>
        </p:nvCxnSpPr>
        <p:spPr>
          <a:xfrm flipV="1">
            <a:off x="5667135" y="2430959"/>
            <a:ext cx="283750" cy="1436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83502" y="3682867"/>
            <a:ext cx="5675073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Without being aware of </a:t>
            </a:r>
            <a:r>
              <a:rPr lang="en-GB" sz="1400" dirty="0" err="1" smtClean="0">
                <a:solidFill>
                  <a:schemeClr val="bg1"/>
                </a:solidFill>
              </a:rPr>
              <a:t>CellID</a:t>
            </a:r>
            <a:r>
              <a:rPr lang="en-GB" sz="1400" dirty="0" smtClean="0">
                <a:solidFill>
                  <a:schemeClr val="bg1"/>
                </a:solidFill>
              </a:rPr>
              <a:t> x TAI mapping: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-&gt; NWDAF collects 2 times the same data from </a:t>
            </a:r>
            <a:r>
              <a:rPr lang="en-GB" sz="1400" dirty="0" err="1" smtClean="0">
                <a:solidFill>
                  <a:schemeClr val="bg1"/>
                </a:solidFill>
              </a:rPr>
              <a:t>CellID#b</a:t>
            </a:r>
            <a:r>
              <a:rPr lang="en-GB" sz="1400" dirty="0" smtClean="0">
                <a:solidFill>
                  <a:schemeClr val="bg1"/>
                </a:solidFill>
              </a:rPr>
              <a:t>, </a:t>
            </a:r>
            <a:r>
              <a:rPr lang="en-GB" sz="1400" dirty="0" err="1" smtClean="0">
                <a:solidFill>
                  <a:schemeClr val="bg1"/>
                </a:solidFill>
              </a:rPr>
              <a:t>CellID#c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1" name="Right Brace 40"/>
          <p:cNvSpPr/>
          <p:nvPr/>
        </p:nvSpPr>
        <p:spPr>
          <a:xfrm>
            <a:off x="5309497" y="3650791"/>
            <a:ext cx="474006" cy="96675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53610" y="5240581"/>
            <a:ext cx="89498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Questions:</a:t>
            </a:r>
          </a:p>
          <a:p>
            <a:pPr marL="228600" indent="-228600">
              <a:buAutoNum type="arabicParenR"/>
            </a:pPr>
            <a:r>
              <a:rPr lang="en-GB" sz="1600" dirty="0" smtClean="0"/>
              <a:t>Can SA5 provide PM per TA?</a:t>
            </a:r>
          </a:p>
          <a:p>
            <a:pPr marL="228600" indent="-228600">
              <a:buAutoNum type="arabicParenR"/>
            </a:pPr>
            <a:r>
              <a:rPr lang="en-GB" sz="1600" dirty="0" smtClean="0"/>
              <a:t>How to avoid that NWDAF collects multi times (directly or indirectly) the same data from OAM?</a:t>
            </a:r>
          </a:p>
        </p:txBody>
      </p:sp>
    </p:spTree>
    <p:extLst>
      <p:ext uri="{BB962C8B-B14F-4D97-AF65-F5344CB8AC3E}">
        <p14:creationId xmlns:p14="http://schemas.microsoft.com/office/powerpoint/2010/main" val="236693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737609" y="6069278"/>
            <a:ext cx="2844800" cy="365125"/>
          </a:xfrm>
        </p:spPr>
        <p:txBody>
          <a:bodyPr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Possible Alternatives to Solve the Problem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571461" y="706613"/>
            <a:ext cx="19714" cy="54322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191307" y="920713"/>
            <a:ext cx="4777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Alternative 1 – Direct Request for Topology Info from OAM (</a:t>
            </a:r>
            <a:r>
              <a:rPr lang="en-GB" sz="1600" u="sng" dirty="0" smtClean="0"/>
              <a:t>using existent SA5 services</a:t>
            </a:r>
            <a:r>
              <a:rPr lang="en-GB" sz="1600" dirty="0" smtClean="0"/>
              <a:t>)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002040" y="878063"/>
            <a:ext cx="556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Alternative 2 – Topology Info from OAM piggybacked into PM data </a:t>
            </a:r>
            <a:r>
              <a:rPr lang="en-GB" sz="1600" dirty="0"/>
              <a:t>itself </a:t>
            </a:r>
            <a:r>
              <a:rPr lang="en-GB" sz="1600" dirty="0" smtClean="0"/>
              <a:t>(</a:t>
            </a:r>
            <a:r>
              <a:rPr lang="en-GB" sz="1600" u="sng" dirty="0" smtClean="0"/>
              <a:t>requires new SA5 </a:t>
            </a:r>
            <a:r>
              <a:rPr lang="en-GB" sz="1600" u="sng" dirty="0"/>
              <a:t>services</a:t>
            </a:r>
            <a:r>
              <a:rPr lang="en-GB" sz="1600" dirty="0"/>
              <a:t>)</a:t>
            </a:r>
            <a:endParaRPr lang="en-US" sz="1600" dirty="0"/>
          </a:p>
        </p:txBody>
      </p:sp>
      <p:sp>
        <p:nvSpPr>
          <p:cNvPr id="42" name="Rectangle 41"/>
          <p:cNvSpPr/>
          <p:nvPr/>
        </p:nvSpPr>
        <p:spPr>
          <a:xfrm>
            <a:off x="241476" y="2014777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464139" y="2014777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86802" y="2014776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NWDAF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221193" y="2014775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OAM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12502" y="2388847"/>
            <a:ext cx="3982762" cy="3676343"/>
            <a:chOff x="2657026" y="1922316"/>
            <a:chExt cx="3982762" cy="2334625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2657026" y="193976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879272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5110594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639788" y="1922316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/>
          <p:nvPr/>
        </p:nvCxnSpPr>
        <p:spPr>
          <a:xfrm>
            <a:off x="620744" y="3368738"/>
            <a:ext cx="244532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1834748" y="3701763"/>
            <a:ext cx="1231322" cy="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47571" y="3053594"/>
            <a:ext cx="2591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=TA#A)</a:t>
            </a:r>
            <a:endParaRPr lang="en-US" sz="1200" dirty="0"/>
          </a:p>
        </p:txBody>
      </p:sp>
      <p:sp>
        <p:nvSpPr>
          <p:cNvPr id="54" name="TextBox 53"/>
          <p:cNvSpPr txBox="1"/>
          <p:nvPr/>
        </p:nvSpPr>
        <p:spPr>
          <a:xfrm>
            <a:off x="1066485" y="3476261"/>
            <a:ext cx="1969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=“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r>
              <a:rPr lang="en-GB" sz="1200" dirty="0" smtClean="0"/>
              <a:t>”)</a:t>
            </a:r>
            <a:endParaRPr lang="en-US" sz="1200" dirty="0"/>
          </a:p>
        </p:txBody>
      </p:sp>
      <p:sp>
        <p:nvSpPr>
          <p:cNvPr id="55" name="TextBox 54"/>
          <p:cNvSpPr txBox="1"/>
          <p:nvPr/>
        </p:nvSpPr>
        <p:spPr>
          <a:xfrm>
            <a:off x="241476" y="1691541"/>
            <a:ext cx="1353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 err="1" smtClean="0"/>
              <a:t>AoI</a:t>
            </a:r>
            <a:r>
              <a:rPr lang="en-GB" sz="1050" dirty="0" smtClean="0"/>
              <a:t> = Area of Interest</a:t>
            </a:r>
            <a:endParaRPr lang="en-US" sz="1050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048649" y="4160817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097844" y="3748978"/>
            <a:ext cx="1679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Subscribe(PM for 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CellID#c</a:t>
            </a:r>
            <a:r>
              <a:rPr lang="en-GB" sz="1200" dirty="0" smtClean="0"/>
              <a:t>”, </a:t>
            </a:r>
            <a:r>
              <a:rPr lang="en-GB" sz="1200" dirty="0" err="1" smtClean="0"/>
              <a:t>CellID#d</a:t>
            </a:r>
            <a:r>
              <a:rPr lang="en-GB" sz="1200" dirty="0" smtClean="0"/>
              <a:t>)</a:t>
            </a:r>
            <a:endParaRPr lang="en-US" sz="1200" dirty="0"/>
          </a:p>
        </p:txBody>
      </p:sp>
      <p:sp>
        <p:nvSpPr>
          <p:cNvPr id="60" name="Rectangle 59"/>
          <p:cNvSpPr/>
          <p:nvPr/>
        </p:nvSpPr>
        <p:spPr>
          <a:xfrm>
            <a:off x="4134568" y="4395309"/>
            <a:ext cx="984937" cy="4118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Collect Data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3094196" y="5010316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194373" y="4794730"/>
            <a:ext cx="149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Notify PM 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CellID#d</a:t>
            </a:r>
            <a:endParaRPr lang="en-US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3083492" y="2438899"/>
            <a:ext cx="2203104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u="sng" dirty="0" err="1" smtClean="0"/>
              <a:t>GetAttributes</a:t>
            </a:r>
            <a:r>
              <a:rPr lang="en-GB" sz="1200" dirty="0" smtClean="0"/>
              <a:t>(Tracking Areas)</a:t>
            </a:r>
            <a:endParaRPr lang="en-US" sz="1200" dirty="0"/>
          </a:p>
        </p:txBody>
      </p:sp>
      <p:sp>
        <p:nvSpPr>
          <p:cNvPr id="68" name="Rectangle 67"/>
          <p:cNvSpPr/>
          <p:nvPr/>
        </p:nvSpPr>
        <p:spPr>
          <a:xfrm>
            <a:off x="2180143" y="5513333"/>
            <a:ext cx="1745608" cy="4118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Further aggregates collected data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38241" y="2709175"/>
            <a:ext cx="2804229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u="sng" dirty="0" err="1" smtClean="0"/>
              <a:t>SubscribeModification</a:t>
            </a:r>
            <a:r>
              <a:rPr lang="en-GB" sz="1200" dirty="0" smtClean="0"/>
              <a:t>(Tracking Areas)</a:t>
            </a:r>
            <a:endParaRPr lang="en-US" sz="1200" dirty="0"/>
          </a:p>
        </p:txBody>
      </p:sp>
      <p:sp>
        <p:nvSpPr>
          <p:cNvPr id="71" name="Rectangle 70"/>
          <p:cNvSpPr/>
          <p:nvPr/>
        </p:nvSpPr>
        <p:spPr>
          <a:xfrm>
            <a:off x="6002040" y="1872206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224703" y="1872206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NF#2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47366" y="1872205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NWDAF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9981757" y="1872204"/>
            <a:ext cx="758536" cy="3740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OAM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6373066" y="2246276"/>
            <a:ext cx="3982762" cy="3818914"/>
            <a:chOff x="2657026" y="1922316"/>
            <a:chExt cx="3982762" cy="2334625"/>
          </a:xfrm>
        </p:grpSpPr>
        <p:cxnSp>
          <p:nvCxnSpPr>
            <p:cNvPr id="76" name="Straight Connector 75"/>
            <p:cNvCxnSpPr/>
            <p:nvPr/>
          </p:nvCxnSpPr>
          <p:spPr>
            <a:xfrm>
              <a:off x="2657026" y="193976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3879272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5110594" y="1922318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6639788" y="1922316"/>
              <a:ext cx="0" cy="231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Straight Arrow Connector 79"/>
          <p:cNvCxnSpPr/>
          <p:nvPr/>
        </p:nvCxnSpPr>
        <p:spPr>
          <a:xfrm>
            <a:off x="6381308" y="2630746"/>
            <a:ext cx="244532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7595312" y="5584120"/>
            <a:ext cx="1231322" cy="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308135" y="2315602"/>
            <a:ext cx="2591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=TA#A)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6508331" y="5367213"/>
            <a:ext cx="2041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</a:t>
            </a:r>
            <a:r>
              <a:rPr lang="en-GB" sz="1200" dirty="0" err="1" smtClean="0"/>
              <a:t>NetPerformance</a:t>
            </a:r>
            <a:r>
              <a:rPr lang="en-GB" sz="1200" dirty="0" smtClean="0"/>
              <a:t>, </a:t>
            </a:r>
            <a:r>
              <a:rPr lang="en-GB" sz="1200" dirty="0" err="1" smtClean="0"/>
              <a:t>AoI</a:t>
            </a:r>
            <a:r>
              <a:rPr lang="en-GB" sz="1200" dirty="0" smtClean="0"/>
              <a:t>=“</a:t>
            </a:r>
            <a:r>
              <a:rPr lang="en-GB" sz="1200" dirty="0" err="1" smtClean="0"/>
              <a:t>CellID#a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r>
              <a:rPr lang="en-GB" sz="1200" dirty="0" smtClean="0"/>
              <a:t>”)</a:t>
            </a:r>
            <a:endParaRPr lang="en-US" sz="1200" dirty="0"/>
          </a:p>
        </p:txBody>
      </p:sp>
      <p:sp>
        <p:nvSpPr>
          <p:cNvPr id="84" name="TextBox 83"/>
          <p:cNvSpPr txBox="1"/>
          <p:nvPr/>
        </p:nvSpPr>
        <p:spPr>
          <a:xfrm>
            <a:off x="6002040" y="1548970"/>
            <a:ext cx="1353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 err="1" smtClean="0"/>
              <a:t>AoI</a:t>
            </a:r>
            <a:r>
              <a:rPr lang="en-GB" sz="1050" dirty="0" smtClean="0"/>
              <a:t> = Area of Interest</a:t>
            </a:r>
            <a:endParaRPr lang="en-US" sz="1050" dirty="0"/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8809213" y="3114486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8858408" y="2702647"/>
            <a:ext cx="1497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Subscribe(PM for TA#A)</a:t>
            </a:r>
            <a:endParaRPr lang="en-US" sz="1200" dirty="0"/>
          </a:p>
        </p:txBody>
      </p:sp>
      <p:sp>
        <p:nvSpPr>
          <p:cNvPr id="87" name="Rectangle 86"/>
          <p:cNvSpPr/>
          <p:nvPr/>
        </p:nvSpPr>
        <p:spPr>
          <a:xfrm>
            <a:off x="9888206" y="3208619"/>
            <a:ext cx="984937" cy="4118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Collect Data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8854760" y="4378654"/>
            <a:ext cx="1525915" cy="25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963852" y="4123650"/>
            <a:ext cx="149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Notify (PM TA#A with (</a:t>
            </a:r>
            <a:r>
              <a:rPr lang="en-GB" sz="1200" dirty="0" err="1" smtClean="0"/>
              <a:t>CellID#b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CellIDc</a:t>
            </a:r>
            <a:r>
              <a:rPr lang="en-GB" sz="1200" dirty="0" smtClean="0"/>
              <a:t>, </a:t>
            </a:r>
            <a:r>
              <a:rPr lang="en-GB" sz="1200" dirty="0" err="1" smtClean="0"/>
              <a:t>CellID#d</a:t>
            </a:r>
            <a:r>
              <a:rPr lang="en-GB" sz="1200" dirty="0" smtClean="0"/>
              <a:t>))</a:t>
            </a:r>
            <a:endParaRPr lang="en-US" sz="1200" dirty="0"/>
          </a:p>
        </p:txBody>
      </p:sp>
      <p:sp>
        <p:nvSpPr>
          <p:cNvPr id="96" name="Rectangle 95"/>
          <p:cNvSpPr/>
          <p:nvPr/>
        </p:nvSpPr>
        <p:spPr>
          <a:xfrm>
            <a:off x="8179898" y="4898492"/>
            <a:ext cx="1284293" cy="4118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Learns </a:t>
            </a:r>
            <a:r>
              <a:rPr lang="en-GB" sz="1400" dirty="0" err="1" smtClean="0">
                <a:solidFill>
                  <a:schemeClr val="tx1"/>
                </a:solidFill>
              </a:rPr>
              <a:t>CellID</a:t>
            </a:r>
            <a:r>
              <a:rPr lang="en-GB" sz="1400" dirty="0" smtClean="0">
                <a:solidFill>
                  <a:schemeClr val="tx1"/>
                </a:solidFill>
              </a:rPr>
              <a:t> x TA mapping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531576" y="4507641"/>
            <a:ext cx="15887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When a TA changes in OAM, </a:t>
            </a:r>
            <a:r>
              <a:rPr lang="en-GB" b="1" dirty="0" smtClean="0">
                <a:solidFill>
                  <a:schemeClr val="accent2"/>
                </a:solidFill>
              </a:rPr>
              <a:t>NWDAF will be operating with wrong TA association until OAM notifies a new PM available to be collected </a:t>
            </a:r>
            <a:r>
              <a:rPr lang="en-GB" dirty="0" smtClean="0"/>
              <a:t>by NWDAF, and then NWDAF learns again. 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069349" y="2715935"/>
            <a:ext cx="152591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69" name="Straight Arrow Connector 68"/>
          <p:cNvCxnSpPr/>
          <p:nvPr/>
        </p:nvCxnSpPr>
        <p:spPr bwMode="auto">
          <a:xfrm>
            <a:off x="3062054" y="2986211"/>
            <a:ext cx="152591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2860002" y="1440794"/>
            <a:ext cx="2650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Provisioning Services defined in </a:t>
            </a:r>
            <a:r>
              <a:rPr lang="en-GB" dirty="0"/>
              <a:t>TS 28.532 </a:t>
            </a:r>
            <a:endParaRPr lang="en-GB" dirty="0" smtClean="0"/>
          </a:p>
          <a:p>
            <a:r>
              <a:rPr lang="en-GB" dirty="0" smtClean="0"/>
              <a:t>Resource Models defined </a:t>
            </a:r>
            <a:r>
              <a:rPr lang="en-GB" dirty="0"/>
              <a:t>in TS 28.541 </a:t>
            </a:r>
            <a:endParaRPr lang="en-US" dirty="0"/>
          </a:p>
        </p:txBody>
      </p:sp>
      <p:cxnSp>
        <p:nvCxnSpPr>
          <p:cNvPr id="8" name="Elbow Connector 7"/>
          <p:cNvCxnSpPr>
            <a:stCxn id="2" idx="1"/>
            <a:endCxn id="70" idx="1"/>
          </p:cNvCxnSpPr>
          <p:nvPr/>
        </p:nvCxnSpPr>
        <p:spPr bwMode="auto">
          <a:xfrm rot="10800000" flipV="1">
            <a:off x="2438242" y="1640849"/>
            <a:ext cx="421761" cy="1206826"/>
          </a:xfrm>
          <a:prstGeom prst="bentConnector3">
            <a:avLst>
              <a:gd name="adj1" fmla="val 1239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Elbow Connector 11"/>
          <p:cNvCxnSpPr>
            <a:stCxn id="2" idx="1"/>
            <a:endCxn id="67" idx="1"/>
          </p:cNvCxnSpPr>
          <p:nvPr/>
        </p:nvCxnSpPr>
        <p:spPr bwMode="auto">
          <a:xfrm rot="10800000" flipH="1" flipV="1">
            <a:off x="2860002" y="1640849"/>
            <a:ext cx="223490" cy="936550"/>
          </a:xfrm>
          <a:prstGeom prst="bentConnector3">
            <a:avLst>
              <a:gd name="adj1" fmla="val -23549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6" name="TextBox 55"/>
          <p:cNvSpPr txBox="1"/>
          <p:nvPr/>
        </p:nvSpPr>
        <p:spPr>
          <a:xfrm>
            <a:off x="162280" y="669936"/>
            <a:ext cx="3972288" cy="230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900" dirty="0" smtClean="0"/>
              <a:t>NOTE: Topology Info = “TAI#A mapped to </a:t>
            </a:r>
            <a:r>
              <a:rPr lang="en-GB" sz="900" dirty="0" err="1" smtClean="0"/>
              <a:t>CellID#b</a:t>
            </a:r>
            <a:r>
              <a:rPr lang="en-GB" sz="900" dirty="0" smtClean="0"/>
              <a:t>, </a:t>
            </a:r>
            <a:r>
              <a:rPr lang="en-GB" sz="900" dirty="0" err="1" smtClean="0"/>
              <a:t>CellID#c</a:t>
            </a:r>
            <a:r>
              <a:rPr lang="en-GB" sz="900" dirty="0" smtClean="0"/>
              <a:t>, </a:t>
            </a:r>
            <a:r>
              <a:rPr lang="en-GB" sz="900" dirty="0" err="1" smtClean="0"/>
              <a:t>CellID#d</a:t>
            </a:r>
            <a:r>
              <a:rPr lang="en-GB" sz="900" dirty="0" smtClean="0"/>
              <a:t>”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3384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of Change in TS 23.288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912" y="1477926"/>
            <a:ext cx="3020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Based on selected solution, update: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03" y="1906213"/>
            <a:ext cx="7325057" cy="1203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03" y="3419958"/>
            <a:ext cx="6848565" cy="142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44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0757" y="2517664"/>
            <a:ext cx="5075929" cy="843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>
                <a:solidFill>
                  <a:srgbClr val="C00000"/>
                </a:solidFill>
              </a:rPr>
              <a:t>Thanks!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52738</TotalTime>
  <Words>387</Words>
  <Application>Microsoft Office PowerPoint</Application>
  <PresentationFormat>宽屏</PresentationFormat>
  <Paragraphs>66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Lucida Grande</vt:lpstr>
      <vt:lpstr>Nokia Pure Headline Light</vt:lpstr>
      <vt:lpstr>Nokia Pure Text Light</vt:lpstr>
      <vt:lpstr>ヒラギノ角ゴ Pro W3</vt:lpstr>
      <vt:lpstr>宋体</vt:lpstr>
      <vt:lpstr>微软雅黑</vt:lpstr>
      <vt:lpstr>Arial</vt:lpstr>
      <vt:lpstr>Calibri</vt:lpstr>
      <vt:lpstr>Times New Roman</vt:lpstr>
      <vt:lpstr>Office Theme</vt:lpstr>
      <vt:lpstr>nokia powerpoint template nokia pure v13</vt:lpstr>
      <vt:lpstr>think-cell Slide</vt:lpstr>
      <vt:lpstr>Discussion on Using Topology Info from OAM for Efficient Data Collection  Huawei, HiSilicon, Orange</vt:lpstr>
      <vt:lpstr>PowerPoint 演示文稿</vt:lpstr>
      <vt:lpstr>PowerPoint 演示文稿</vt:lpstr>
      <vt:lpstr>PowerPoint 演示文稿</vt:lpstr>
      <vt:lpstr>Proposal of Change in TS 23.288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hw user</cp:lastModifiedBy>
  <cp:revision>2198</cp:revision>
  <dcterms:created xsi:type="dcterms:W3CDTF">2008-08-30T09:32:10Z</dcterms:created>
  <dcterms:modified xsi:type="dcterms:W3CDTF">2019-05-07T12:19:21Z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(3)U7mnzmVspSaoQrnNu+MdtTLSlT7IjwnnM/eZSdnPTbHY4uU/vxlYwAnBs8Ur4HDiUTIyvqZv
17DMhmVUwSr3bfxDj46/WumwSU+PL1gcDzFRQS6+qLgMy0iloEr9uHeMqAeq2pcZPzCKOQR2
inBhyNe4hYrE0NUVTEpm+kUsickpiVGkceQ+Dgr6YK0iKjzuaq0CHFql2+658BPi6m1fQgNU
/c63btx/GMUE5zxxAZ</vt:lpwstr>
  </property>
  <property fmtid="{D5CDD505-2E9C-101B-9397-08002B2CF9AE}" pid="3" name="_2015_ms_pID_7253431">
    <vt:lpwstr>pl3rsZ3yvTRTTryV/htGsZYULBjbqJELFIYY6fmTJU4j1i20RQ7530
YVu9MeL38t0LxDGIIvr2jZhkQwGpnYSgeTsi+y78W5FA8QwtlLfAAY23wyLGd2yIXcR6M5j5
eWKp/fNWZMIMQUjXGVymOKAYQ6qRttyUlIl5NfiwTUgqQt251RG+RXg7KBsSdDU0B0oPQFJP
AGcj2u7KyzELVYSIV4Mo0gL77urqCHl5HEVn</vt:lpwstr>
  </property>
  <property fmtid="{D5CDD505-2E9C-101B-9397-08002B2CF9AE}" pid="4" name="_2015_ms_pID_7253432">
    <vt:lpwstr>/Q==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1557013179</vt:lpwstr>
  </property>
</Properties>
</file>